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8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2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17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8518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0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56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35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00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4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6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0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6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6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DAD70-9B84-4E1F-8D72-A4E41FF45529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8C640-648D-4610-869E-948592F1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79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apps.apple.com/us/app/insect-identification/id138010510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insect-identification/id1380105102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pm.iastate.edu/field-crop-insec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dribbble.com/shots/5813679-Insect-Daily-animated-UI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Edj9DNdAI/fJ56ZapoOoMVqBIQuPiZ-A/view?utm_content=DAEdj9DNdAI&amp;utm_campaign=designshare&amp;utm_medium=link&amp;utm_source=publishsharelin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emanticscholar.org/paper/A-Conceptual-Model-for-Architecting-Mobile-Barnett-Vasa/be1fa101026e6ac3f8de8081b8308134da40b55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mm.insects.identification&amp;hl=en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mm.insects.identification&amp;hl=e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F35A-3292-427C-A1BE-F7F5494A2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522" y="2862046"/>
            <a:ext cx="8144134" cy="1373070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Exam: Create an Information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99155-3299-4178-9CEA-8B6338913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659" y="4891344"/>
            <a:ext cx="8144134" cy="1117687"/>
          </a:xfrm>
        </p:spPr>
        <p:txBody>
          <a:bodyPr>
            <a:normAutofit/>
          </a:bodyPr>
          <a:lstStyle/>
          <a:p>
            <a:r>
              <a:rPr lang="en-US" sz="5400" b="1" dirty="0"/>
              <a:t>By: Christopher Paez</a:t>
            </a:r>
          </a:p>
        </p:txBody>
      </p:sp>
    </p:spTree>
    <p:extLst>
      <p:ext uri="{BB962C8B-B14F-4D97-AF65-F5344CB8AC3E}">
        <p14:creationId xmlns:p14="http://schemas.microsoft.com/office/powerpoint/2010/main" val="311201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9BA5-F5F6-4276-A871-29A6CB06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 Principle 5: Don’t complicate the user’s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0A57A-7200-40CA-AA13-D30A1796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720479" cy="3599316"/>
          </a:xfrm>
        </p:spPr>
        <p:txBody>
          <a:bodyPr>
            <a:normAutofit/>
          </a:bodyPr>
          <a:lstStyle/>
          <a:p>
            <a:r>
              <a:rPr lang="en-US" sz="3600" dirty="0"/>
              <a:t>Don’t give user extra problems</a:t>
            </a:r>
          </a:p>
          <a:p>
            <a:r>
              <a:rPr lang="en-US" sz="3600" dirty="0"/>
              <a:t>Don’t make users reason by elimination </a:t>
            </a:r>
          </a:p>
        </p:txBody>
      </p:sp>
      <p:pic>
        <p:nvPicPr>
          <p:cNvPr id="7170" name="Picture 2" descr="Houston We Have A Problem GIFs - Get the best GIF on GIPHY">
            <a:extLst>
              <a:ext uri="{FF2B5EF4-FFF2-40B4-BE49-F238E27FC236}">
                <a16:creationId xmlns:a16="http://schemas.microsoft.com/office/drawing/2014/main" id="{A7DA84C3-E42B-48F1-ACDC-FE55DA70EE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2" y="2145631"/>
            <a:ext cx="3433010" cy="42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6582-A69A-49C8-83E2-851BEA65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Image 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7C4E-DE0F-4405-BDA1-4F598F630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82" y="2135093"/>
            <a:ext cx="4496638" cy="43847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don’t want to confuse our users.</a:t>
            </a:r>
          </a:p>
          <a:p>
            <a:r>
              <a:rPr lang="en-US" dirty="0"/>
              <a:t>Our app will be simple and direct.</a:t>
            </a:r>
          </a:p>
          <a:p>
            <a:r>
              <a:rPr lang="en-US" dirty="0"/>
              <a:t>Simply open the app, take a pic of the insect, and view the description of the insect.</a:t>
            </a:r>
          </a:p>
          <a:p>
            <a:r>
              <a:rPr lang="en-US" dirty="0"/>
              <a:t>We will also add a library for users to look at all of the information and pictures of insects we have saved in our database.</a:t>
            </a:r>
          </a:p>
          <a:p>
            <a:r>
              <a:rPr lang="en-US" dirty="0"/>
              <a:t>Image link: </a:t>
            </a:r>
            <a:r>
              <a:rPr lang="en-US" dirty="0">
                <a:hlinkClick r:id="rId2"/>
              </a:rPr>
              <a:t>https://apps.apple.com/us/app/insect-identification/id1380105102</a:t>
            </a:r>
            <a:r>
              <a:rPr lang="en-US" dirty="0"/>
              <a:t> </a:t>
            </a:r>
          </a:p>
        </p:txBody>
      </p:sp>
      <p:pic>
        <p:nvPicPr>
          <p:cNvPr id="4098" name="Picture 2" descr="Insect Identification on the App Store">
            <a:extLst>
              <a:ext uri="{FF2B5EF4-FFF2-40B4-BE49-F238E27FC236}">
                <a16:creationId xmlns:a16="http://schemas.microsoft.com/office/drawing/2014/main" id="{0EC5F1C6-1A05-4622-A336-80E3FBE7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21" y="338137"/>
            <a:ext cx="4380497" cy="618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3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48A6-BD5D-4B4F-BB17-56A96C4A6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 Principal 6: Facilitate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8052-71A4-4B04-8B68-03285EFDB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094837" cy="4192264"/>
          </a:xfrm>
        </p:spPr>
        <p:txBody>
          <a:bodyPr>
            <a:normAutofit/>
          </a:bodyPr>
          <a:lstStyle/>
          <a:p>
            <a:r>
              <a:rPr lang="en-US" sz="4000" dirty="0"/>
              <a:t>Think outside-in, not inside-out</a:t>
            </a:r>
          </a:p>
          <a:p>
            <a:r>
              <a:rPr lang="en-US" sz="4000" dirty="0"/>
              <a:t>Consistency is key</a:t>
            </a:r>
          </a:p>
          <a:p>
            <a:r>
              <a:rPr lang="en-US" sz="4000" dirty="0"/>
              <a:t>Provide a low risk environment</a:t>
            </a:r>
          </a:p>
        </p:txBody>
      </p:sp>
      <p:pic>
        <p:nvPicPr>
          <p:cNvPr id="8194" name="Picture 2" descr="Consistency GIFs | Tenor">
            <a:extLst>
              <a:ext uri="{FF2B5EF4-FFF2-40B4-BE49-F238E27FC236}">
                <a16:creationId xmlns:a16="http://schemas.microsoft.com/office/drawing/2014/main" id="{A5C58FF0-F3D2-4FA1-90F3-C4BD2A1094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768"/>
            <a:ext cx="5853433" cy="329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4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4443-2D94-4E68-88C1-B5860D58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Image F:</a:t>
            </a:r>
          </a:p>
        </p:txBody>
      </p:sp>
      <p:pic>
        <p:nvPicPr>
          <p:cNvPr id="9218" name="Picture 2" descr="Insect Identification on the App Store">
            <a:extLst>
              <a:ext uri="{FF2B5EF4-FFF2-40B4-BE49-F238E27FC236}">
                <a16:creationId xmlns:a16="http://schemas.microsoft.com/office/drawing/2014/main" id="{8C19DEF8-2C56-484E-9B3F-76BCEAA0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52" y="594185"/>
            <a:ext cx="4668253" cy="566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C2962-33C9-441A-AF45-F07588563C68}"/>
              </a:ext>
            </a:extLst>
          </p:cNvPr>
          <p:cNvSpPr txBox="1"/>
          <p:nvPr/>
        </p:nvSpPr>
        <p:spPr>
          <a:xfrm>
            <a:off x="192505" y="2422358"/>
            <a:ext cx="55666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only do we want users to be able to easily use our app, but we want them to consistently use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Being able to store all insects the users have found and automatically creating a collection will encourage users to not only seek out new insects but look back on the ones they seen so far!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link: </a:t>
            </a:r>
            <a:r>
              <a:rPr lang="en-US" dirty="0">
                <a:hlinkClick r:id="rId3"/>
              </a:rPr>
              <a:t>https://apps.apple.com/us/app/insect-identification/id1380105102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463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E77D-1132-446A-B34B-2F42D60D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 Principle 7: Deliver information, not just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3013F9-01CB-4AB3-AB14-192454C54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336800"/>
            <a:ext cx="4885573" cy="4192337"/>
          </a:xfrm>
        </p:spPr>
        <p:txBody>
          <a:bodyPr>
            <a:normAutofit/>
          </a:bodyPr>
          <a:lstStyle/>
          <a:p>
            <a:r>
              <a:rPr lang="en-US" sz="3200" dirty="0"/>
              <a:t>Design displays carefully; get professional help.</a:t>
            </a:r>
          </a:p>
          <a:p>
            <a:r>
              <a:rPr lang="en-US" sz="3200" dirty="0"/>
              <a:t>The screen belongs to the user</a:t>
            </a:r>
          </a:p>
          <a:p>
            <a:r>
              <a:rPr lang="en-US" sz="3200" dirty="0"/>
              <a:t>Preserve display inertia. </a:t>
            </a:r>
          </a:p>
        </p:txBody>
      </p:sp>
      <p:pic>
        <p:nvPicPr>
          <p:cNvPr id="10242" name="Picture 2" descr="WordPress for iOS | Motion graphics tutorial, Motion graphics design,  Motion design">
            <a:extLst>
              <a:ext uri="{FF2B5EF4-FFF2-40B4-BE49-F238E27FC236}">
                <a16:creationId xmlns:a16="http://schemas.microsoft.com/office/drawing/2014/main" id="{AC036736-AA4F-49B4-A7B7-A8E25A218E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1" y="2133600"/>
            <a:ext cx="5037221" cy="377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10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FC6F-022B-4688-AA73-610E2339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Image G: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46BD9-E779-426F-A0C8-20AB3EC01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5287341" cy="41445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of the most important aspects of our app and design in general, is the ability to accurately portray information.</a:t>
            </a:r>
          </a:p>
          <a:p>
            <a:r>
              <a:rPr lang="en-US" dirty="0"/>
              <a:t>Once, the user finds the insect or searches the database for other insects, they will be shown a variety of accurate information on that insect.</a:t>
            </a:r>
          </a:p>
          <a:p>
            <a:r>
              <a:rPr lang="en-US" dirty="0"/>
              <a:t>Information such as description, life cycle, and the damage it can do.</a:t>
            </a:r>
          </a:p>
          <a:p>
            <a:r>
              <a:rPr lang="en-US" dirty="0"/>
              <a:t>Image link: </a:t>
            </a:r>
            <a:r>
              <a:rPr lang="en-US" dirty="0">
                <a:hlinkClick r:id="rId2"/>
              </a:rPr>
              <a:t>https://www.ipm.iastate.edu/field-crop-insects</a:t>
            </a:r>
            <a:r>
              <a:rPr lang="en-US" dirty="0"/>
              <a:t> </a:t>
            </a:r>
          </a:p>
        </p:txBody>
      </p:sp>
      <p:pic>
        <p:nvPicPr>
          <p:cNvPr id="11266" name="Picture 2" descr="Field Crop Insects | Integrated Pest Management">
            <a:extLst>
              <a:ext uri="{FF2B5EF4-FFF2-40B4-BE49-F238E27FC236}">
                <a16:creationId xmlns:a16="http://schemas.microsoft.com/office/drawing/2014/main" id="{268DB149-8A6C-4251-A8F2-19F1C8947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18" y="267218"/>
            <a:ext cx="5488991" cy="63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75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EDB2-63E6-4F1B-9EB4-00537715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 Principle 8: Design for responsiveness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3027-9A46-4B1C-9A43-36DA220F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7260521" cy="42243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Acknowledge user actions instantly.</a:t>
            </a:r>
          </a:p>
          <a:p>
            <a:pPr marL="0" indent="0">
              <a:buNone/>
            </a:pPr>
            <a:r>
              <a:rPr lang="en-US" dirty="0"/>
              <a:t>• Let users know when software is busy and when it isn’t.</a:t>
            </a:r>
          </a:p>
          <a:p>
            <a:pPr marL="0" indent="0">
              <a:buNone/>
            </a:pPr>
            <a:r>
              <a:rPr lang="en-US" dirty="0"/>
              <a:t>• Free users to do other things while waiting.</a:t>
            </a:r>
          </a:p>
          <a:p>
            <a:pPr marL="0" indent="0">
              <a:buNone/>
            </a:pPr>
            <a:r>
              <a:rPr lang="en-US" dirty="0"/>
              <a:t>• Animate movement smoothly and clearly.</a:t>
            </a:r>
          </a:p>
          <a:p>
            <a:pPr marL="0" indent="0">
              <a:buNone/>
            </a:pPr>
            <a:r>
              <a:rPr lang="en-US" dirty="0"/>
              <a:t>• Allow users to abort lengthy operations they don’t want.</a:t>
            </a:r>
          </a:p>
          <a:p>
            <a:pPr marL="0" indent="0">
              <a:buNone/>
            </a:pPr>
            <a:r>
              <a:rPr lang="en-US" dirty="0"/>
              <a:t>• Allow users to estimate how much time operations will take.</a:t>
            </a:r>
          </a:p>
          <a:p>
            <a:pPr marL="0" indent="0">
              <a:buNone/>
            </a:pPr>
            <a:r>
              <a:rPr lang="en-US" dirty="0"/>
              <a:t>• Try to let users set their own work pace</a:t>
            </a:r>
          </a:p>
        </p:txBody>
      </p:sp>
      <p:pic>
        <p:nvPicPr>
          <p:cNvPr id="12290" name="Picture 2" descr="Race Against Time GIFs - Get the best GIF on GIPHY">
            <a:extLst>
              <a:ext uri="{FF2B5EF4-FFF2-40B4-BE49-F238E27FC236}">
                <a16:creationId xmlns:a16="http://schemas.microsoft.com/office/drawing/2014/main" id="{536DCF2E-B318-4592-B9E5-B08F708BAB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026" y="2727157"/>
            <a:ext cx="3946574" cy="36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337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FEE-2CB5-4C99-9014-D6688026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Image 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B533C-E643-4384-8FD0-461076BB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415679" cy="4272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is important that users don’t feel like they are wasting their time while using our app.</a:t>
            </a:r>
          </a:p>
          <a:p>
            <a:r>
              <a:rPr lang="en-US" dirty="0"/>
              <a:t>Good design means that our app is responsive and quickly inputs the users action.</a:t>
            </a:r>
          </a:p>
          <a:p>
            <a:r>
              <a:rPr lang="en-US" dirty="0"/>
              <a:t>Our app will be very responsive and showcase movement as it is happening as shown in the image.</a:t>
            </a:r>
          </a:p>
          <a:p>
            <a:r>
              <a:rPr lang="en-US" dirty="0"/>
              <a:t>Image link: </a:t>
            </a:r>
            <a:r>
              <a:rPr lang="en-US" dirty="0">
                <a:hlinkClick r:id="rId2"/>
              </a:rPr>
              <a:t>https://dribbble.com/shots/5813679-Insect-Daily-animated-UI</a:t>
            </a:r>
            <a:r>
              <a:rPr lang="en-US" dirty="0"/>
              <a:t> </a:t>
            </a:r>
          </a:p>
        </p:txBody>
      </p:sp>
      <p:pic>
        <p:nvPicPr>
          <p:cNvPr id="13314" name="Picture 2" descr="Insect - Daily animated UI by Victor Martin on Dribbble">
            <a:extLst>
              <a:ext uri="{FF2B5EF4-FFF2-40B4-BE49-F238E27FC236}">
                <a16:creationId xmlns:a16="http://schemas.microsoft.com/office/drawing/2014/main" id="{7D5BCAFF-02C5-417B-ADD7-7DFAB625CB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990" y="2336873"/>
            <a:ext cx="5494421" cy="412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874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C893-3EEB-4615-802F-C6FD63B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 Principle 9: Try it on users; then fix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D7236-690B-4D4F-A7CF-E9E3C8DB8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5415679" cy="43045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Test results can surprise even experienced designers.</a:t>
            </a:r>
          </a:p>
          <a:p>
            <a:pPr marL="0" indent="0">
              <a:buNone/>
            </a:pPr>
            <a:r>
              <a:rPr lang="en-US" dirty="0"/>
              <a:t>• Schedule time to correct problems found by tests.</a:t>
            </a:r>
          </a:p>
          <a:p>
            <a:pPr marL="0" indent="0">
              <a:buNone/>
            </a:pPr>
            <a:r>
              <a:rPr lang="en-US" dirty="0"/>
              <a:t>• Testing has two goals: informational and social.</a:t>
            </a:r>
          </a:p>
          <a:p>
            <a:pPr marL="0" indent="0">
              <a:buNone/>
            </a:pPr>
            <a:r>
              <a:rPr lang="en-US" dirty="0"/>
              <a:t>• There are tests for every time and purpose.</a:t>
            </a:r>
          </a:p>
        </p:txBody>
      </p:sp>
      <p:pic>
        <p:nvPicPr>
          <p:cNvPr id="14338" name="Picture 2" descr="Red Party Test GIFs - Get the best GIF on GIPHY">
            <a:extLst>
              <a:ext uri="{FF2B5EF4-FFF2-40B4-BE49-F238E27FC236}">
                <a16:creationId xmlns:a16="http://schemas.microsoft.com/office/drawing/2014/main" id="{5F7B0408-B8DB-42B3-963B-310589774D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728" y="2336872"/>
            <a:ext cx="5329057" cy="31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093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D3EA-1A2F-4615-B779-A2AD650C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B: Table of Gestalt’s Principle of Design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632C0C-D3DF-4932-BBE7-9122E05BD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201155"/>
              </p:ext>
            </p:extLst>
          </p:nvPr>
        </p:nvGraphicFramePr>
        <p:xfrm>
          <a:off x="227865" y="2119822"/>
          <a:ext cx="11579124" cy="456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9562">
                  <a:extLst>
                    <a:ext uri="{9D8B030D-6E8A-4147-A177-3AD203B41FA5}">
                      <a16:colId xmlns:a16="http://schemas.microsoft.com/office/drawing/2014/main" val="4110057785"/>
                    </a:ext>
                  </a:extLst>
                </a:gridCol>
                <a:gridCol w="5789562">
                  <a:extLst>
                    <a:ext uri="{9D8B030D-6E8A-4147-A177-3AD203B41FA5}">
                      <a16:colId xmlns:a16="http://schemas.microsoft.com/office/drawing/2014/main" val="2551696176"/>
                    </a:ext>
                  </a:extLst>
                </a:gridCol>
              </a:tblGrid>
              <a:tr h="545496">
                <a:tc>
                  <a:txBody>
                    <a:bodyPr/>
                    <a:lstStyle/>
                    <a:p>
                      <a:r>
                        <a:rPr lang="en-US" sz="1600" dirty="0"/>
                        <a:t>Information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Gestalt Principle Leveraged with description of the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92357"/>
                  </a:ext>
                </a:extLst>
              </a:tr>
              <a:tr h="488076">
                <a:tc>
                  <a:txBody>
                    <a:bodyPr/>
                    <a:lstStyle/>
                    <a:p>
                      <a:r>
                        <a:rPr lang="en-US" sz="1600" dirty="0"/>
                        <a:t>Image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Symmetry – I created an infographic that was even and had 4 pictures with four descriptions.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72802"/>
                  </a:ext>
                </a:extLst>
              </a:tr>
              <a:tr h="789830">
                <a:tc>
                  <a:txBody>
                    <a:bodyPr/>
                    <a:lstStyle/>
                    <a:p>
                      <a:r>
                        <a:rPr lang="en-US" sz="1600" dirty="0"/>
                        <a:t>Image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Similarity – This image showcases similarity because it matches the element of an insect with other potential insects that look similar to the picture of the insect taken.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3599"/>
                  </a:ext>
                </a:extLst>
              </a:tr>
              <a:tr h="689048">
                <a:tc>
                  <a:txBody>
                    <a:bodyPr/>
                    <a:lstStyle/>
                    <a:p>
                      <a:r>
                        <a:rPr lang="en-US" sz="1600" dirty="0"/>
                        <a:t>Image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Continuation – This image showcases continuation because the more the user moves the bottom part of the screen, more information will gradually start to appear.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27813"/>
                  </a:ext>
                </a:extLst>
              </a:tr>
              <a:tr h="789830">
                <a:tc>
                  <a:txBody>
                    <a:bodyPr/>
                    <a:lstStyle/>
                    <a:p>
                      <a:r>
                        <a:rPr lang="en-US" sz="1600" dirty="0"/>
                        <a:t>Image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Proximity- this image showcases proximity because it shows different variations of the same insect by placing two different pictures close together.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588908"/>
                  </a:ext>
                </a:extLst>
              </a:tr>
              <a:tr h="1090993">
                <a:tc>
                  <a:txBody>
                    <a:bodyPr/>
                    <a:lstStyle/>
                    <a:p>
                      <a:r>
                        <a:rPr lang="en-US" dirty="0"/>
                        <a:t>Image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Figure-ground – This image showcases this gestalt principle because the more up close a user is able to take a picture of the insect, the more accurate the matching will be accurate. Also, image c showcases how the scale/size of the ladybug is relative to the background it is shown on (the leaf).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6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7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AB3C-556D-432A-A669-29F60E72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Rookie!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6199F-F723-4D4C-A1B7-13A48478C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43" y="2160409"/>
            <a:ext cx="7677615" cy="4352686"/>
          </a:xfrm>
        </p:spPr>
        <p:txBody>
          <a:bodyPr/>
          <a:lstStyle/>
          <a:p>
            <a:r>
              <a:rPr lang="en-US" dirty="0"/>
              <a:t>Welcome to my information visualization</a:t>
            </a:r>
          </a:p>
          <a:p>
            <a:r>
              <a:rPr lang="en-US" dirty="0"/>
              <a:t>In this PowerPoint I will teach you the ropes. Specifically, I will lay out Johnson’s principles of design and also incorporate Gestalt’s principles as well.</a:t>
            </a:r>
          </a:p>
          <a:p>
            <a:r>
              <a:rPr lang="en-US" dirty="0"/>
              <a:t>I will also go more in depth with the insect finder application we are using to help senior citizen scientists to more accurately research insects.</a:t>
            </a:r>
          </a:p>
          <a:p>
            <a:r>
              <a:rPr lang="en-US" dirty="0"/>
              <a:t>Welcome aboard! Make sure you pay attention!</a:t>
            </a:r>
          </a:p>
        </p:txBody>
      </p:sp>
      <p:pic>
        <p:nvPicPr>
          <p:cNvPr id="15362" name="Picture 2" descr="Greetings GIF - ACEGIF.com - Animated images in GIF format">
            <a:extLst>
              <a:ext uri="{FF2B5EF4-FFF2-40B4-BE49-F238E27FC236}">
                <a16:creationId xmlns:a16="http://schemas.microsoft.com/office/drawing/2014/main" id="{04D0E970-C0D4-4C87-B5E6-DD55EE7C73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57" y="2534653"/>
            <a:ext cx="4213000" cy="306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38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2F9E-DB19-4008-A999-F936C72E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Part A: </a:t>
            </a:r>
            <a:br>
              <a:rPr lang="en-US" sz="2800" dirty="0"/>
            </a:br>
            <a:r>
              <a:rPr lang="en-US" sz="2800" dirty="0"/>
              <a:t>Johnson’s Principle 1: Focus on the users and their tasks, not on the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FC72-E5EA-454E-9CF1-99C04F198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4709826" cy="4112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• Understand the users.</a:t>
            </a:r>
          </a:p>
          <a:p>
            <a:pPr marL="0" indent="0">
              <a:buNone/>
            </a:pPr>
            <a:r>
              <a:rPr lang="en-US" sz="3200" dirty="0"/>
              <a:t>• Understand the tasks.</a:t>
            </a:r>
          </a:p>
          <a:p>
            <a:pPr marL="0" indent="0">
              <a:buNone/>
            </a:pPr>
            <a:r>
              <a:rPr lang="en-US" sz="3200" dirty="0"/>
              <a:t>• Consider the context in which the software will function.</a:t>
            </a:r>
          </a:p>
        </p:txBody>
      </p:sp>
      <p:pic>
        <p:nvPicPr>
          <p:cNvPr id="16386" name="Picture 2" descr="Understandable GIFs - Get the best GIF on GIPHY">
            <a:extLst>
              <a:ext uri="{FF2B5EF4-FFF2-40B4-BE49-F238E27FC236}">
                <a16:creationId xmlns:a16="http://schemas.microsoft.com/office/drawing/2014/main" id="{3A809531-9045-46BB-80B4-22B7E86486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32" y="2336872"/>
            <a:ext cx="5989052" cy="336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9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D1D6E-2D66-46EC-9A5C-27E51B10F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69" y="605303"/>
            <a:ext cx="3359768" cy="6072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48FC2-D3F8-4709-89C8-B689E0AC7011}"/>
              </a:ext>
            </a:extLst>
          </p:cNvPr>
          <p:cNvSpPr txBox="1"/>
          <p:nvPr/>
        </p:nvSpPr>
        <p:spPr>
          <a:xfrm>
            <a:off x="457672" y="746620"/>
            <a:ext cx="3292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Image 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D4B82-EA0A-432F-A015-A65493C86AD0}"/>
              </a:ext>
            </a:extLst>
          </p:cNvPr>
          <p:cNvSpPr txBox="1"/>
          <p:nvPr/>
        </p:nvSpPr>
        <p:spPr>
          <a:xfrm>
            <a:off x="191085" y="2274838"/>
            <a:ext cx="3825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target users are for our app design are senior citizen scientists (65+ years old).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task is to create an app that will identify insects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consider the context in which the software will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image I considered the fact the fact the elderly will likely have vision problems so making the image clear and direct will be beneficial.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37055-19EA-4637-9D52-A23BB6C4BFC8}"/>
              </a:ext>
            </a:extLst>
          </p:cNvPr>
          <p:cNvSpPr txBox="1"/>
          <p:nvPr/>
        </p:nvSpPr>
        <p:spPr>
          <a:xfrm>
            <a:off x="4876800" y="2743200"/>
            <a:ext cx="3064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my infographic:  </a:t>
            </a:r>
            <a:r>
              <a:rPr lang="en-US" dirty="0">
                <a:hlinkClick r:id="rId3"/>
              </a:rPr>
              <a:t>https://www.canva.com/design/DAEdj9DNdAI/fJ56ZapoOoMVqBIQuPiZ-A/view?utm_content=DAEdj9DNdAI&amp;utm_campaign=designshare&amp;utm_medium=link&amp;utm_source=publishsharelink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262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5F39-CC70-428D-BEC1-00263255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69270"/>
            <a:ext cx="9613861" cy="1080938"/>
          </a:xfrm>
        </p:spPr>
        <p:txBody>
          <a:bodyPr/>
          <a:lstStyle/>
          <a:p>
            <a:r>
              <a:rPr lang="en-US" dirty="0"/>
              <a:t>Johnson Principle 2: Consider function first, presentation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E1F7-4E87-4F59-9F1D-D53A7CC5C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16" y="2160411"/>
            <a:ext cx="6634880" cy="4521126"/>
          </a:xfrm>
        </p:spPr>
        <p:txBody>
          <a:bodyPr>
            <a:normAutofit/>
          </a:bodyPr>
          <a:lstStyle/>
          <a:p>
            <a:r>
              <a:rPr lang="en-US" dirty="0"/>
              <a:t>Develop a conceptual model</a:t>
            </a:r>
          </a:p>
          <a:p>
            <a:r>
              <a:rPr lang="en-US" dirty="0"/>
              <a:t>Focus on how the application is going to actually work and run before thinking about the design and presentation of it.</a:t>
            </a:r>
          </a:p>
          <a:p>
            <a:r>
              <a:rPr lang="en-US" dirty="0"/>
              <a:t>Picture (Figure 2) link: </a:t>
            </a:r>
            <a:r>
              <a:rPr lang="en-US" dirty="0">
                <a:hlinkClick r:id="rId2"/>
              </a:rPr>
              <a:t>https://www.semanticscholar.org/paper/A-Conceptual-Model-for-Architecting-Mobile-Barnett-Vasa/be1fa101026e6ac3f8de8081b8308134da40b554</a:t>
            </a:r>
            <a:r>
              <a:rPr lang="en-US" dirty="0"/>
              <a:t>  </a:t>
            </a:r>
          </a:p>
        </p:txBody>
      </p:sp>
      <p:pic>
        <p:nvPicPr>
          <p:cNvPr id="1026" name="Picture 2" descr="A Conceptual Model for Architecting Mobile Applications | Semantic Scholar">
            <a:extLst>
              <a:ext uri="{FF2B5EF4-FFF2-40B4-BE49-F238E27FC236}">
                <a16:creationId xmlns:a16="http://schemas.microsoft.com/office/drawing/2014/main" id="{4408C349-4AD6-48D4-B3E1-5CEC3083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62" y="2534653"/>
            <a:ext cx="5274072" cy="414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D4E42-A6AC-4CCF-BD94-F2392047F5B1}"/>
              </a:ext>
            </a:extLst>
          </p:cNvPr>
          <p:cNvSpPr txBox="1"/>
          <p:nvPr/>
        </p:nvSpPr>
        <p:spPr>
          <a:xfrm>
            <a:off x="8502316" y="1973179"/>
            <a:ext cx="3506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Image B:</a:t>
            </a:r>
          </a:p>
        </p:txBody>
      </p:sp>
    </p:spTree>
    <p:extLst>
      <p:ext uri="{BB962C8B-B14F-4D97-AF65-F5344CB8AC3E}">
        <p14:creationId xmlns:p14="http://schemas.microsoft.com/office/powerpoint/2010/main" val="82091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A8E89-AD7A-4249-9812-3A298DB6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 Principle 3: Confirm to user’s view of the task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161F6-F946-4975-AD00-251E3D39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415679" cy="3599316"/>
          </a:xfrm>
        </p:spPr>
        <p:txBody>
          <a:bodyPr/>
          <a:lstStyle/>
          <a:p>
            <a:r>
              <a:rPr lang="en-US" dirty="0"/>
              <a:t>Strive for naturalness</a:t>
            </a:r>
          </a:p>
          <a:p>
            <a:r>
              <a:rPr lang="en-US" dirty="0"/>
              <a:t>Use users’ vocabulary, not your own</a:t>
            </a:r>
          </a:p>
          <a:p>
            <a:r>
              <a:rPr lang="en-US" dirty="0"/>
              <a:t>Keep program internals inside the program</a:t>
            </a:r>
          </a:p>
          <a:p>
            <a:r>
              <a:rPr lang="en-US" dirty="0"/>
              <a:t>Find the correct point on the power/complexity trade off</a:t>
            </a:r>
          </a:p>
        </p:txBody>
      </p:sp>
      <p:pic>
        <p:nvPicPr>
          <p:cNvPr id="5122" name="Picture 2" descr="Dictionary GIFs - Get the best GIF on GIPHY">
            <a:extLst>
              <a:ext uri="{FF2B5EF4-FFF2-40B4-BE49-F238E27FC236}">
                <a16:creationId xmlns:a16="http://schemas.microsoft.com/office/drawing/2014/main" id="{F0AEF09C-36E0-4EF4-B30E-FEFF6E81C7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79" y="2183231"/>
            <a:ext cx="4572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3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0598-AD15-4024-A7A6-F29EA161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Image C:</a:t>
            </a:r>
          </a:p>
        </p:txBody>
      </p:sp>
      <p:sp>
        <p:nvSpPr>
          <p:cNvPr id="7" name="AutoShape 4" descr="Insect identifier App by Photo, Camera 2020 - Apps on Google Play">
            <a:extLst>
              <a:ext uri="{FF2B5EF4-FFF2-40B4-BE49-F238E27FC236}">
                <a16:creationId xmlns:a16="http://schemas.microsoft.com/office/drawing/2014/main" id="{6D30758E-75F6-4889-A104-26F478E5A4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2249906"/>
            <a:ext cx="1844842" cy="18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Insect identifier App by Photo, Camera 2020 - Apps on Google Play">
            <a:extLst>
              <a:ext uri="{FF2B5EF4-FFF2-40B4-BE49-F238E27FC236}">
                <a16:creationId xmlns:a16="http://schemas.microsoft.com/office/drawing/2014/main" id="{B595720B-B985-417A-80CB-DCAB15FE86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890211" cy="38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Insect identifier App by Photo, Camera 2020 - Apps on Google Play">
            <a:extLst>
              <a:ext uri="{FF2B5EF4-FFF2-40B4-BE49-F238E27FC236}">
                <a16:creationId xmlns:a16="http://schemas.microsoft.com/office/drawing/2014/main" id="{36A9A137-DB32-4950-92CE-5C81A96AB7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46357" y="1279357"/>
            <a:ext cx="4459705" cy="445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sect identifier App by Photo, Camera 2020 - Apps on Google Play">
            <a:extLst>
              <a:ext uri="{FF2B5EF4-FFF2-40B4-BE49-F238E27FC236}">
                <a16:creationId xmlns:a16="http://schemas.microsoft.com/office/drawing/2014/main" id="{F9CAF651-BCB7-435C-AF1B-CFB7EAADC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49906"/>
            <a:ext cx="5935475" cy="445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0CA695-532A-4E7E-91FB-653EFF1FEB49}"/>
              </a:ext>
            </a:extLst>
          </p:cNvPr>
          <p:cNvSpPr txBox="1"/>
          <p:nvPr/>
        </p:nvSpPr>
        <p:spPr>
          <a:xfrm>
            <a:off x="256675" y="2390273"/>
            <a:ext cx="44115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natural way elderly scientists can find out about different insects is to simply take a picture of the ones they see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system will then match the picture to the most likely insect it looks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link: </a:t>
            </a:r>
            <a:r>
              <a:rPr lang="en-US" dirty="0">
                <a:hlinkClick r:id="rId3"/>
              </a:rPr>
              <a:t>https://play.google.com/store/apps/details?id=com.mm.insects.identification&amp;hl=en</a:t>
            </a:r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746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32BA-7F02-464E-A494-5D01FAA1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 Principle 4: Design for the common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64AF-1F7F-4648-882B-7F68BDDA9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394247" cy="3599316"/>
          </a:xfrm>
        </p:spPr>
        <p:txBody>
          <a:bodyPr/>
          <a:lstStyle/>
          <a:p>
            <a:r>
              <a:rPr lang="en-US" dirty="0"/>
              <a:t>Make common results easy to achieve</a:t>
            </a:r>
          </a:p>
          <a:p>
            <a:r>
              <a:rPr lang="en-US" dirty="0"/>
              <a:t>Two types of “common”: how many users versus how often/</a:t>
            </a:r>
          </a:p>
          <a:p>
            <a:r>
              <a:rPr lang="en-US" dirty="0"/>
              <a:t>Design for core cases; don’t sweat “edge” cases.</a:t>
            </a:r>
          </a:p>
          <a:p>
            <a:r>
              <a:rPr lang="en-US" dirty="0"/>
              <a:t>Essentially focus on common results without worrying to much about the outliers</a:t>
            </a:r>
          </a:p>
        </p:txBody>
      </p:sp>
      <p:pic>
        <p:nvPicPr>
          <p:cNvPr id="6146" name="Picture 2" descr="Easy Peasy GIFs - Get the best GIF on GIPHY">
            <a:extLst>
              <a:ext uri="{FF2B5EF4-FFF2-40B4-BE49-F238E27FC236}">
                <a16:creationId xmlns:a16="http://schemas.microsoft.com/office/drawing/2014/main" id="{E81B3E8A-99D0-4006-9EC3-512ECC628B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68" y="2505620"/>
            <a:ext cx="4782792" cy="326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0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0FD9-5FC6-4518-972B-0E8D2DE7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D:</a:t>
            </a:r>
          </a:p>
        </p:txBody>
      </p:sp>
      <p:sp>
        <p:nvSpPr>
          <p:cNvPr id="4" name="AutoShape 2" descr="Screenshot Image">
            <a:extLst>
              <a:ext uri="{FF2B5EF4-FFF2-40B4-BE49-F238E27FC236}">
                <a16:creationId xmlns:a16="http://schemas.microsoft.com/office/drawing/2014/main" id="{3C1E9368-F97A-4E52-BF53-83761DF013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868779" cy="486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B23F8-9428-45CC-8E4A-93EC488C0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49" y="599240"/>
            <a:ext cx="4973251" cy="5659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FF220-EBC9-41A6-B9F1-FE75140DE59E}"/>
              </a:ext>
            </a:extLst>
          </p:cNvPr>
          <p:cNvSpPr txBox="1"/>
          <p:nvPr/>
        </p:nvSpPr>
        <p:spPr>
          <a:xfrm>
            <a:off x="336884" y="2486526"/>
            <a:ext cx="61280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mentioned earlier, our design will match the picture the user took to that of the pictures we have stored in our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may be times when pictures are taken that don’t match any of the pictures we have in our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is fine because we aren’t worried about the outliers for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seeking to improve our design and make it easily accessible to our target audience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link: </a:t>
            </a:r>
            <a:r>
              <a:rPr lang="en-US" dirty="0">
                <a:hlinkClick r:id="rId3"/>
              </a:rPr>
              <a:t>https://play.google.com/store/apps/details?id=com.mm.insects.identification&amp;hl=en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09111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272</TotalTime>
  <Words>1260</Words>
  <Application>Microsoft Office PowerPoint</Application>
  <PresentationFormat>Widescreen</PresentationFormat>
  <Paragraphs>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Trebuchet MS</vt:lpstr>
      <vt:lpstr>Berlin</vt:lpstr>
      <vt:lpstr>Final Exam: Create an Information Visualization</vt:lpstr>
      <vt:lpstr>Hello Rookie!</vt:lpstr>
      <vt:lpstr>Part A:  Johnson’s Principle 1: Focus on the users and their tasks, not on the technology</vt:lpstr>
      <vt:lpstr>PowerPoint Presentation</vt:lpstr>
      <vt:lpstr>Johnson Principle 2: Consider function first, presentation later</vt:lpstr>
      <vt:lpstr>Johnson Principle 3: Confirm to user’s view of the task </vt:lpstr>
      <vt:lpstr>Image C:</vt:lpstr>
      <vt:lpstr>Johnson Principle 4: Design for the common case</vt:lpstr>
      <vt:lpstr>Image D:</vt:lpstr>
      <vt:lpstr>Johnson Principle 5: Don’t complicate the user’s task</vt:lpstr>
      <vt:lpstr>Image E:</vt:lpstr>
      <vt:lpstr>Johnson Principal 6: Facilitate learning</vt:lpstr>
      <vt:lpstr>Image F:</vt:lpstr>
      <vt:lpstr>Johnson Principle 7: Deliver information, not just data</vt:lpstr>
      <vt:lpstr>Image G: </vt:lpstr>
      <vt:lpstr>Johnson Principle 8: Design for responsiveness</vt:lpstr>
      <vt:lpstr>Image H:</vt:lpstr>
      <vt:lpstr>Johnson Principle 9: Try it on users; then fix it</vt:lpstr>
      <vt:lpstr>Part B: Table of Gestalt’s Principle of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Johnson Principle 1:</dc:title>
  <dc:creator>Christopher Paez</dc:creator>
  <cp:lastModifiedBy>Christopher Paez</cp:lastModifiedBy>
  <cp:revision>15</cp:revision>
  <dcterms:created xsi:type="dcterms:W3CDTF">2021-05-04T23:05:59Z</dcterms:created>
  <dcterms:modified xsi:type="dcterms:W3CDTF">2021-05-05T03:38:34Z</dcterms:modified>
</cp:coreProperties>
</file>